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2" r:id="rId10"/>
    <p:sldId id="265" r:id="rId11"/>
    <p:sldId id="266" r:id="rId12"/>
    <p:sldId id="267" r:id="rId13"/>
    <p:sldId id="272"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60"/>
  </p:normalViewPr>
  <p:slideViewPr>
    <p:cSldViewPr>
      <p:cViewPr varScale="1">
        <p:scale>
          <a:sx n="70" d="100"/>
          <a:sy n="70" d="100"/>
        </p:scale>
        <p:origin x="140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F6BCBE8-30B0-4476-8762-9236B142003A}" type="datetimeFigureOut">
              <a:rPr lang="en-US" smtClean="0"/>
              <a:pPr/>
              <a:t>4/30/2014</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F6BCBE8-30B0-4476-8762-9236B142003A}" type="datetimeFigureOut">
              <a:rPr lang="en-US" smtClean="0"/>
              <a:pPr/>
              <a:t>4/30/2014</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Clash of the Titans:</a:t>
            </a:r>
            <a:br>
              <a:rPr lang="en-US" dirty="0" smtClean="0"/>
            </a:br>
            <a:r>
              <a:rPr lang="en-US" dirty="0" smtClean="0"/>
              <a:t>The Persian Wars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Let’s Get Ready to Rumble</a:t>
            </a:r>
            <a:endParaRPr lang="en-US" dirty="0"/>
          </a:p>
        </p:txBody>
      </p:sp>
      <p:sp>
        <p:nvSpPr>
          <p:cNvPr id="3" name="Content Placeholder 2"/>
          <p:cNvSpPr>
            <a:spLocks noGrp="1"/>
          </p:cNvSpPr>
          <p:nvPr>
            <p:ph idx="1"/>
          </p:nvPr>
        </p:nvSpPr>
        <p:spPr/>
        <p:txBody>
          <a:bodyPr>
            <a:normAutofit lnSpcReduction="10000"/>
          </a:bodyPr>
          <a:lstStyle/>
          <a:p>
            <a:r>
              <a:rPr lang="en-US" u="sng" dirty="0" smtClean="0"/>
              <a:t>Persia is humiliated by the defeat at Marathon</a:t>
            </a:r>
          </a:p>
          <a:p>
            <a:pPr lvl="1"/>
            <a:r>
              <a:rPr lang="en-US" dirty="0" smtClean="0"/>
              <a:t>First crack in the invincible Persian military machine</a:t>
            </a:r>
          </a:p>
          <a:p>
            <a:pPr lvl="1"/>
            <a:r>
              <a:rPr lang="en-US" dirty="0" smtClean="0"/>
              <a:t>Darius I dies before he can launch a second invasion</a:t>
            </a:r>
          </a:p>
          <a:p>
            <a:pPr lvl="1"/>
            <a:r>
              <a:rPr lang="en-US" dirty="0" smtClean="0"/>
              <a:t>After seeing the defeat at Marathon, rebellions break out all over the Persian Empire</a:t>
            </a:r>
          </a:p>
          <a:p>
            <a:endParaRPr lang="en-US" dirty="0" smtClean="0"/>
          </a:p>
          <a:p>
            <a:r>
              <a:rPr lang="en-US" dirty="0" smtClean="0"/>
              <a:t>Darius’ son Xerxes intends to </a:t>
            </a:r>
            <a:r>
              <a:rPr lang="en-US" smtClean="0"/>
              <a:t>destroy Athens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Xerxes may have been </a:t>
            </a:r>
            <a:br>
              <a:rPr lang="en-US" dirty="0" smtClean="0"/>
            </a:br>
            <a:r>
              <a:rPr lang="en-US" dirty="0" smtClean="0"/>
              <a:t>(a little) Crazy</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Xerxes tried to cross the Hellespont, a strait of water between Europe and Asia</a:t>
            </a:r>
          </a:p>
          <a:p>
            <a:pPr lvl="1"/>
            <a:r>
              <a:rPr lang="en-US" dirty="0" smtClean="0"/>
              <a:t>A storm came up and sank his bridge</a:t>
            </a:r>
          </a:p>
          <a:p>
            <a:pPr lvl="1"/>
            <a:endParaRPr lang="en-US" dirty="0" smtClean="0"/>
          </a:p>
          <a:p>
            <a:r>
              <a:rPr lang="en-US" dirty="0" smtClean="0"/>
              <a:t>Orders his men to whip the Hellespont!</a:t>
            </a:r>
          </a:p>
          <a:p>
            <a:pPr lvl="1"/>
            <a:r>
              <a:rPr lang="en-US" dirty="0" smtClean="0"/>
              <a:t>Even had his men throw handcuffs into the water</a:t>
            </a:r>
          </a:p>
          <a:p>
            <a:pPr lvl="1">
              <a:buNone/>
            </a:pPr>
            <a:endParaRPr lang="en-US" dirty="0" smtClean="0"/>
          </a:p>
          <a:p>
            <a:pPr lvl="1"/>
            <a:r>
              <a:rPr lang="en-US" dirty="0" smtClean="0"/>
              <a:t>“You hateful water, our master lays his judgment on you thus, for you have unjustly punished him even though he's done you no wrong! Xerxes the king will pass over you, whether you wish it or not! It is fitting that no man offer you sacrifices, for you're a muddy and salty river!” – Xerxes (Herodotus, </a:t>
            </a:r>
            <a:r>
              <a:rPr lang="en-US" i="1" dirty="0" smtClean="0"/>
              <a:t>Histories</a:t>
            </a:r>
            <a:r>
              <a:rPr lang="en-US" dirty="0" smtClean="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The Battle of Thermopylae, 480 BC </a:t>
            </a:r>
            <a:endParaRPr lang="en-US" u="sng" dirty="0"/>
          </a:p>
        </p:txBody>
      </p:sp>
      <p:sp>
        <p:nvSpPr>
          <p:cNvPr id="3" name="Content Placeholder 2"/>
          <p:cNvSpPr>
            <a:spLocks noGrp="1"/>
          </p:cNvSpPr>
          <p:nvPr>
            <p:ph idx="1"/>
          </p:nvPr>
        </p:nvSpPr>
        <p:spPr/>
        <p:txBody>
          <a:bodyPr>
            <a:normAutofit lnSpcReduction="10000"/>
          </a:bodyPr>
          <a:lstStyle/>
          <a:p>
            <a:r>
              <a:rPr lang="en-US" u="sng" dirty="0" smtClean="0"/>
              <a:t>Along with Marathon, this is one of the most important battles in human history</a:t>
            </a:r>
          </a:p>
          <a:p>
            <a:endParaRPr lang="en-US" u="sng" dirty="0" smtClean="0"/>
          </a:p>
          <a:p>
            <a:r>
              <a:rPr lang="en-US" dirty="0" smtClean="0"/>
              <a:t>Themistocles, an Athenian general, learns from Marathon that the way to defeat Persia is with the navy</a:t>
            </a:r>
          </a:p>
          <a:p>
            <a:pPr lvl="1"/>
            <a:r>
              <a:rPr lang="en-US" dirty="0" smtClean="0"/>
              <a:t>Appeals to Sparta for help</a:t>
            </a:r>
          </a:p>
          <a:p>
            <a:pPr lvl="1"/>
            <a:r>
              <a:rPr lang="en-US" dirty="0" smtClean="0"/>
              <a:t>Athens will fight the naval war, Sparta the land war</a:t>
            </a:r>
          </a:p>
          <a:p>
            <a:pPr lvl="1"/>
            <a:r>
              <a:rPr lang="en-US" dirty="0" smtClean="0"/>
              <a:t>Sparta answers the call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Leonidas and the 300</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0" y="1309482"/>
            <a:ext cx="6477000" cy="554851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300 Spartans</a:t>
            </a:r>
            <a:endParaRPr lang="en-US" dirty="0"/>
          </a:p>
        </p:txBody>
      </p:sp>
      <p:sp>
        <p:nvSpPr>
          <p:cNvPr id="3" name="Content Placeholder 2"/>
          <p:cNvSpPr>
            <a:spLocks noGrp="1"/>
          </p:cNvSpPr>
          <p:nvPr>
            <p:ph idx="1"/>
          </p:nvPr>
        </p:nvSpPr>
        <p:spPr/>
        <p:txBody>
          <a:bodyPr/>
          <a:lstStyle/>
          <a:p>
            <a:r>
              <a:rPr lang="en-US" dirty="0" smtClean="0"/>
              <a:t>Leonidas, King of Sparta, marched his personal guard of 300 Spartans north to Thermopylae </a:t>
            </a:r>
          </a:p>
          <a:p>
            <a:pPr lvl="1"/>
            <a:r>
              <a:rPr lang="en-US" dirty="0" smtClean="0"/>
              <a:t>By the time they arrived over 7,000 had joined them</a:t>
            </a:r>
          </a:p>
          <a:p>
            <a:endParaRPr lang="en-US" dirty="0" smtClean="0"/>
          </a:p>
          <a:p>
            <a:r>
              <a:rPr lang="en-US" dirty="0" smtClean="0"/>
              <a:t>Sparta would hold Persia off at Thermopylae, a narrow pass on the road to Athens</a:t>
            </a:r>
          </a:p>
          <a:p>
            <a:r>
              <a:rPr lang="en-US" dirty="0" smtClean="0"/>
              <a:t>Athens would fight at the </a:t>
            </a:r>
            <a:r>
              <a:rPr lang="en-US" dirty="0" err="1" smtClean="0"/>
              <a:t>Artemisium</a:t>
            </a:r>
            <a:r>
              <a:rPr lang="en-US" dirty="0" smtClean="0"/>
              <a:t> Straits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Last Stand</a:t>
            </a:r>
            <a:endParaRPr lang="en-US" dirty="0"/>
          </a:p>
        </p:txBody>
      </p:sp>
      <p:sp>
        <p:nvSpPr>
          <p:cNvPr id="3" name="Content Placeholder 2"/>
          <p:cNvSpPr>
            <a:spLocks noGrp="1"/>
          </p:cNvSpPr>
          <p:nvPr>
            <p:ph idx="1"/>
          </p:nvPr>
        </p:nvSpPr>
        <p:spPr/>
        <p:txBody>
          <a:bodyPr>
            <a:normAutofit fontScale="92500"/>
          </a:bodyPr>
          <a:lstStyle/>
          <a:p>
            <a:r>
              <a:rPr lang="en-US" dirty="0" smtClean="0"/>
              <a:t>For 3 days Leonidas and the Spartans hold off close to 300,000 Persians</a:t>
            </a:r>
          </a:p>
          <a:p>
            <a:pPr lvl="1"/>
            <a:r>
              <a:rPr lang="en-US" dirty="0" smtClean="0"/>
              <a:t>When the Persians discover a way to outflank the Greeks, Leonidas orders his 300 into the pass to hold off the attack while the rest of the army retreats</a:t>
            </a:r>
          </a:p>
          <a:p>
            <a:pPr lvl="1">
              <a:buNone/>
            </a:pPr>
            <a:endParaRPr lang="en-US" dirty="0" smtClean="0"/>
          </a:p>
          <a:p>
            <a:r>
              <a:rPr lang="en-US" u="sng" dirty="0" smtClean="0"/>
              <a:t>All 300 Spartans, including Leonidas, die</a:t>
            </a:r>
          </a:p>
          <a:p>
            <a:pPr lvl="1"/>
            <a:r>
              <a:rPr lang="en-US" u="sng" dirty="0" smtClean="0"/>
              <a:t>The Greek army and navy escape to fight another day</a:t>
            </a:r>
          </a:p>
          <a:p>
            <a:pPr lvl="1"/>
            <a:r>
              <a:rPr lang="en-US" u="sng" dirty="0" smtClean="0"/>
              <a:t>Thermopylae was a Persian victory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Endgame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Xerxes marches on Athens and burns it to the ground</a:t>
            </a:r>
          </a:p>
          <a:p>
            <a:pPr lvl="1"/>
            <a:r>
              <a:rPr lang="en-US" dirty="0" smtClean="0"/>
              <a:t>His (ridiculously stupid) actions unite all of Greece against him</a:t>
            </a:r>
          </a:p>
          <a:p>
            <a:endParaRPr lang="en-US" dirty="0" smtClean="0"/>
          </a:p>
          <a:p>
            <a:r>
              <a:rPr lang="en-US" dirty="0" smtClean="0"/>
              <a:t>Themistocles and the Athenian navy defeat the Persians at Salamis</a:t>
            </a:r>
          </a:p>
          <a:p>
            <a:pPr lvl="1"/>
            <a:r>
              <a:rPr lang="en-US" dirty="0" smtClean="0"/>
              <a:t>The Persians lose 1200 ships</a:t>
            </a:r>
          </a:p>
          <a:p>
            <a:pPr lvl="1"/>
            <a:endParaRPr lang="en-US" dirty="0" smtClean="0"/>
          </a:p>
          <a:p>
            <a:r>
              <a:rPr lang="en-US" dirty="0" smtClean="0"/>
              <a:t>The Persian Army is wiped out at Plataea in 479 BC</a:t>
            </a:r>
          </a:p>
          <a:p>
            <a:pPr lvl="1"/>
            <a:r>
              <a:rPr lang="en-US" dirty="0" smtClean="0"/>
              <a:t>Persia loses 257,000 soldiers in this one battle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smtClean="0"/>
              <a:t>Aftermath</a:t>
            </a:r>
            <a:endParaRPr lang="en-US" u="sng" dirty="0"/>
          </a:p>
        </p:txBody>
      </p:sp>
      <p:sp>
        <p:nvSpPr>
          <p:cNvPr id="3" name="Content Placeholder 2"/>
          <p:cNvSpPr>
            <a:spLocks noGrp="1"/>
          </p:cNvSpPr>
          <p:nvPr>
            <p:ph idx="1"/>
          </p:nvPr>
        </p:nvSpPr>
        <p:spPr/>
        <p:txBody>
          <a:bodyPr>
            <a:normAutofit/>
          </a:bodyPr>
          <a:lstStyle/>
          <a:p>
            <a:r>
              <a:rPr lang="en-US" u="sng" dirty="0" smtClean="0"/>
              <a:t>Athens and Sparta stand alone as masters of the Aegean</a:t>
            </a:r>
          </a:p>
          <a:p>
            <a:endParaRPr lang="en-US" dirty="0" smtClean="0"/>
          </a:p>
          <a:p>
            <a:r>
              <a:rPr lang="en-US" u="sng" dirty="0" smtClean="0"/>
              <a:t>Athens enters a golden age of empire</a:t>
            </a:r>
          </a:p>
          <a:p>
            <a:endParaRPr lang="en-US" u="sng" dirty="0"/>
          </a:p>
          <a:p>
            <a:r>
              <a:rPr lang="en-US" u="sng" dirty="0" smtClean="0"/>
              <a:t>The Battles of Marathon and Thermopylae save democracy in the western world</a:t>
            </a:r>
            <a:endParaRPr lang="en-US" u="sng" dirty="0"/>
          </a:p>
          <a:p>
            <a:pPr lvl="1"/>
            <a:r>
              <a:rPr lang="en-US" dirty="0" smtClean="0"/>
              <a:t>But soon, Athens and Sparta will be fighting each other…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Previously…</a:t>
            </a:r>
            <a:endParaRPr lang="en-US" dirty="0"/>
          </a:p>
        </p:txBody>
      </p:sp>
      <p:sp>
        <p:nvSpPr>
          <p:cNvPr id="3" name="Content Placeholder 2"/>
          <p:cNvSpPr>
            <a:spLocks noGrp="1"/>
          </p:cNvSpPr>
          <p:nvPr>
            <p:ph idx="1"/>
          </p:nvPr>
        </p:nvSpPr>
        <p:spPr/>
        <p:txBody>
          <a:bodyPr/>
          <a:lstStyle/>
          <a:p>
            <a:r>
              <a:rPr lang="en-US" dirty="0" smtClean="0"/>
              <a:t>500 BC: A rebellion against Darius in Ionia is supported by the Greek city-state of Athens</a:t>
            </a:r>
          </a:p>
          <a:p>
            <a:endParaRPr lang="en-US" dirty="0" smtClean="0"/>
          </a:p>
          <a:p>
            <a:r>
              <a:rPr lang="en-US" dirty="0" smtClean="0"/>
              <a:t>492 BC: Darius launches an invasion of Greece</a:t>
            </a:r>
          </a:p>
          <a:p>
            <a:endParaRPr lang="en-US" dirty="0" smtClean="0"/>
          </a:p>
          <a:p>
            <a:r>
              <a:rPr lang="en-US" dirty="0" smtClean="0"/>
              <a:t>490 BC: The Greeks and the Persians meet at the Battle of Marathon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Contenders</a:t>
            </a:r>
            <a:endParaRPr lang="en-US" dirty="0"/>
          </a:p>
        </p:txBody>
      </p:sp>
      <p:sp>
        <p:nvSpPr>
          <p:cNvPr id="5" name="Text Placeholder 4"/>
          <p:cNvSpPr>
            <a:spLocks noGrp="1"/>
          </p:cNvSpPr>
          <p:nvPr>
            <p:ph type="body" idx="1"/>
          </p:nvPr>
        </p:nvSpPr>
        <p:spPr/>
        <p:txBody>
          <a:bodyPr/>
          <a:lstStyle/>
          <a:p>
            <a:r>
              <a:rPr lang="en-US" dirty="0" smtClean="0"/>
              <a:t>The Persians</a:t>
            </a:r>
            <a:endParaRPr lang="en-US" dirty="0"/>
          </a:p>
        </p:txBody>
      </p:sp>
      <p:sp>
        <p:nvSpPr>
          <p:cNvPr id="7" name="Text Placeholder 6"/>
          <p:cNvSpPr>
            <a:spLocks noGrp="1"/>
          </p:cNvSpPr>
          <p:nvPr>
            <p:ph type="body" sz="half" idx="3"/>
          </p:nvPr>
        </p:nvSpPr>
        <p:spPr/>
        <p:txBody>
          <a:bodyPr/>
          <a:lstStyle/>
          <a:p>
            <a:r>
              <a:rPr lang="en-US" dirty="0" smtClean="0"/>
              <a:t>The Greeks</a:t>
            </a:r>
            <a:endParaRPr lang="en-US" dirty="0"/>
          </a:p>
        </p:txBody>
      </p:sp>
      <p:sp>
        <p:nvSpPr>
          <p:cNvPr id="6" name="Content Placeholder 5"/>
          <p:cNvSpPr>
            <a:spLocks noGrp="1"/>
          </p:cNvSpPr>
          <p:nvPr>
            <p:ph sz="quarter" idx="2"/>
          </p:nvPr>
        </p:nvSpPr>
        <p:spPr/>
        <p:txBody>
          <a:bodyPr/>
          <a:lstStyle/>
          <a:p>
            <a:r>
              <a:rPr lang="en-US" dirty="0" smtClean="0"/>
              <a:t>100,000 Infantry</a:t>
            </a:r>
          </a:p>
          <a:p>
            <a:pPr lvl="1"/>
            <a:r>
              <a:rPr lang="en-US" dirty="0" smtClean="0"/>
              <a:t>Some say 200,000-600,000</a:t>
            </a:r>
          </a:p>
          <a:p>
            <a:r>
              <a:rPr lang="en-US" dirty="0" smtClean="0"/>
              <a:t>1,000 Cavalry</a:t>
            </a:r>
          </a:p>
          <a:p>
            <a:endParaRPr lang="en-US" dirty="0" smtClean="0"/>
          </a:p>
          <a:p>
            <a:endParaRPr lang="en-US" dirty="0" smtClean="0"/>
          </a:p>
          <a:p>
            <a:r>
              <a:rPr lang="en-US" dirty="0" smtClean="0"/>
              <a:t>Total: 101,000</a:t>
            </a:r>
            <a:endParaRPr lang="en-US" dirty="0"/>
          </a:p>
        </p:txBody>
      </p:sp>
      <p:sp>
        <p:nvSpPr>
          <p:cNvPr id="8" name="Content Placeholder 7"/>
          <p:cNvSpPr>
            <a:spLocks noGrp="1"/>
          </p:cNvSpPr>
          <p:nvPr>
            <p:ph sz="quarter" idx="4"/>
          </p:nvPr>
        </p:nvSpPr>
        <p:spPr/>
        <p:txBody>
          <a:bodyPr/>
          <a:lstStyle/>
          <a:p>
            <a:r>
              <a:rPr lang="en-US" dirty="0" smtClean="0"/>
              <a:t>9,000-10,000 Athenians</a:t>
            </a:r>
          </a:p>
          <a:p>
            <a:pPr lvl="1"/>
            <a:endParaRPr lang="en-US" dirty="0" smtClean="0"/>
          </a:p>
          <a:p>
            <a:r>
              <a:rPr lang="en-US" dirty="0" smtClean="0"/>
              <a:t>1,000 </a:t>
            </a:r>
            <a:r>
              <a:rPr lang="en-US" dirty="0" err="1" smtClean="0"/>
              <a:t>Plataeans</a:t>
            </a:r>
            <a:endParaRPr lang="en-US" dirty="0" smtClean="0"/>
          </a:p>
          <a:p>
            <a:endParaRPr lang="en-US" dirty="0" smtClean="0"/>
          </a:p>
          <a:p>
            <a:endParaRPr lang="en-US" dirty="0" smtClean="0"/>
          </a:p>
          <a:p>
            <a:r>
              <a:rPr lang="en-US" dirty="0" smtClean="0"/>
              <a:t>Total: 11,000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Arms and Armor</a:t>
            </a:r>
            <a:endParaRPr lang="en-US" dirty="0"/>
          </a:p>
        </p:txBody>
      </p:sp>
      <p:sp>
        <p:nvSpPr>
          <p:cNvPr id="8" name="Content Placeholder 7"/>
          <p:cNvSpPr>
            <a:spLocks noGrp="1"/>
          </p:cNvSpPr>
          <p:nvPr>
            <p:ph idx="1"/>
          </p:nvPr>
        </p:nvSpPr>
        <p:spPr/>
        <p:txBody>
          <a:bodyPr/>
          <a:lstStyle/>
          <a:p>
            <a:r>
              <a:rPr lang="en-US" dirty="0" smtClean="0"/>
              <a:t>Greek soldiers were called hoplites – heavily armored infantry (foot soldiers)</a:t>
            </a:r>
          </a:p>
          <a:p>
            <a:endParaRPr lang="en-US" dirty="0" smtClean="0"/>
          </a:p>
          <a:p>
            <a:r>
              <a:rPr lang="en-US" dirty="0" smtClean="0"/>
              <a:t>Hoplites fight in the phalanx – a rectangular formation where soldiers stand shoulder to shoulder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The Hoplite</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533400" y="1296733"/>
            <a:ext cx="8458200" cy="556126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Phalanx Formation</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066800" y="1314450"/>
            <a:ext cx="7391400" cy="55435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Immortals</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143000" y="1143000"/>
            <a:ext cx="7391400" cy="554355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The Immortals</a:t>
            </a:r>
            <a:endParaRPr lang="en-US" dirty="0"/>
          </a:p>
        </p:txBody>
      </p:sp>
      <p:sp>
        <p:nvSpPr>
          <p:cNvPr id="4" name="Content Placeholder 3"/>
          <p:cNvSpPr>
            <a:spLocks noGrp="1"/>
          </p:cNvSpPr>
          <p:nvPr>
            <p:ph idx="1"/>
          </p:nvPr>
        </p:nvSpPr>
        <p:spPr/>
        <p:txBody>
          <a:bodyPr/>
          <a:lstStyle/>
          <a:p>
            <a:r>
              <a:rPr lang="en-US" dirty="0" smtClean="0"/>
              <a:t>The Immortals were heavy, Persian infantry shock troops that generally wore black tiaras that covered their faces</a:t>
            </a:r>
          </a:p>
          <a:p>
            <a:endParaRPr lang="en-US" dirty="0" smtClean="0"/>
          </a:p>
          <a:p>
            <a:r>
              <a:rPr lang="en-US" dirty="0" smtClean="0"/>
              <a:t>They are called Immortals because there were never less than 10,000 of them</a:t>
            </a:r>
          </a:p>
          <a:p>
            <a:pPr lvl="1"/>
            <a:r>
              <a:rPr lang="en-US" dirty="0" smtClean="0"/>
              <a:t>A sick, injured, or dead Immortal was immediately replaced to maintain the unit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u="sng" dirty="0" smtClean="0"/>
              <a:t>The Battle of Marathon</a:t>
            </a:r>
            <a:endParaRPr lang="en-US" u="sng" dirty="0"/>
          </a:p>
        </p:txBody>
      </p:sp>
      <p:sp>
        <p:nvSpPr>
          <p:cNvPr id="4" name="Content Placeholder 3"/>
          <p:cNvSpPr>
            <a:spLocks noGrp="1"/>
          </p:cNvSpPr>
          <p:nvPr>
            <p:ph idx="1"/>
          </p:nvPr>
        </p:nvSpPr>
        <p:spPr/>
        <p:txBody>
          <a:bodyPr>
            <a:normAutofit lnSpcReduction="10000"/>
          </a:bodyPr>
          <a:lstStyle/>
          <a:p>
            <a:r>
              <a:rPr lang="en-US" u="sng" dirty="0" smtClean="0"/>
              <a:t>Darius wants revenge for Athens aiding the rebellion against him</a:t>
            </a:r>
          </a:p>
          <a:p>
            <a:pPr lvl="1"/>
            <a:r>
              <a:rPr lang="en-US" dirty="0" smtClean="0"/>
              <a:t>He’s so angry he orders one of his servants to stand next to him during his meals and say “Sire, remember the Athenians.”</a:t>
            </a:r>
          </a:p>
          <a:p>
            <a:pPr lvl="1"/>
            <a:endParaRPr lang="en-US" dirty="0" smtClean="0"/>
          </a:p>
          <a:p>
            <a:r>
              <a:rPr lang="en-US" u="sng" dirty="0" smtClean="0"/>
              <a:t>Darius’ army lands at Marathon and is soundly defeated</a:t>
            </a:r>
          </a:p>
          <a:p>
            <a:pPr lvl="1"/>
            <a:r>
              <a:rPr lang="en-US" dirty="0" err="1" smtClean="0"/>
              <a:t>Pheidippedes</a:t>
            </a:r>
            <a:r>
              <a:rPr lang="en-US" dirty="0" smtClean="0"/>
              <a:t> runs 26 miles back to Athens to shout “Nike-Victory! We win!” before collapsing dead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196</TotalTime>
  <Words>566</Words>
  <Application>Microsoft Office PowerPoint</Application>
  <PresentationFormat>On-screen Show (4:3)</PresentationFormat>
  <Paragraphs>92</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Consolas</vt:lpstr>
      <vt:lpstr>Corbel</vt:lpstr>
      <vt:lpstr>Wingdings</vt:lpstr>
      <vt:lpstr>Wingdings 2</vt:lpstr>
      <vt:lpstr>Wingdings 3</vt:lpstr>
      <vt:lpstr>Default Theme</vt:lpstr>
      <vt:lpstr>Clash of the Titans: The Persian Wars</vt:lpstr>
      <vt:lpstr>Previously…</vt:lpstr>
      <vt:lpstr>The Contenders</vt:lpstr>
      <vt:lpstr>Arms and Armor</vt:lpstr>
      <vt:lpstr>The Hoplite</vt:lpstr>
      <vt:lpstr>The Phalanx Formation</vt:lpstr>
      <vt:lpstr>The Immortals</vt:lpstr>
      <vt:lpstr>The Immortals</vt:lpstr>
      <vt:lpstr>The Battle of Marathon</vt:lpstr>
      <vt:lpstr>Let’s Get Ready to Rumble</vt:lpstr>
      <vt:lpstr>Xerxes may have been  (a little) Crazy</vt:lpstr>
      <vt:lpstr>The Battle of Thermopylae, 480 BC </vt:lpstr>
      <vt:lpstr>Leonidas and the 300</vt:lpstr>
      <vt:lpstr>300 Spartans</vt:lpstr>
      <vt:lpstr>The Last Stand</vt:lpstr>
      <vt:lpstr>Endgame</vt:lpstr>
      <vt:lpstr>Aftermath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Clash of the Titans: The Persian Wars</dc:title>
  <dc:creator>Lawrence Ashley Staten</dc:creator>
  <cp:lastModifiedBy>Lawrence Staten</cp:lastModifiedBy>
  <cp:revision>11</cp:revision>
  <dcterms:created xsi:type="dcterms:W3CDTF">2011-08-06T06:16:57Z</dcterms:created>
  <dcterms:modified xsi:type="dcterms:W3CDTF">2014-04-30T20:18:08Z</dcterms:modified>
</cp:coreProperties>
</file>